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60" r:id="rId4"/>
    <p:sldId id="266" r:id="rId5"/>
    <p:sldId id="261" r:id="rId6"/>
    <p:sldId id="262" r:id="rId7"/>
    <p:sldId id="278" r:id="rId8"/>
    <p:sldId id="279" r:id="rId9"/>
    <p:sldId id="280" r:id="rId10"/>
    <p:sldId id="282" r:id="rId11"/>
    <p:sldId id="265" r:id="rId12"/>
    <p:sldId id="268" r:id="rId13"/>
    <p:sldId id="277" r:id="rId14"/>
    <p:sldId id="269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11FB"/>
    <a:srgbClr val="0000FF"/>
    <a:srgbClr val="660066"/>
    <a:srgbClr val="009900"/>
    <a:srgbClr val="17019B"/>
    <a:srgbClr val="FF0000"/>
    <a:srgbClr val="11FBBE"/>
    <a:srgbClr val="FE58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4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6E6756-55E4-4539-8F7F-FEFEBB114857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81ECC03-67CB-4272-B0F4-E622677D54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1C6CB-26EE-4AC7-B44E-85EE8882B916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64839-CB74-4637-B29D-40CEDB8348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27590-9B46-4B97-A7C6-23AAEF0D47D8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B4E57-CBB5-46A9-94D3-D2EDEBB01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6EB6F-45D1-47CB-8361-4A021A7E6723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8A512-C32D-4352-BB31-C67CCDA2B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2F65-7121-4F27-84A1-AE8938EC0E5D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373F4-6CA6-46EB-9EB3-8018EC331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0F7FF-0133-4C70-A8EC-86AA3D4FEC9D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9A5BE-329B-4921-AE0B-202D8CD51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BB1F8-F5E3-4B8D-A5B0-6AEC5480BB04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A457E-686A-4563-AC05-FD97CF1F76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7E8E5-F01C-44E9-94FE-967AA3D16A83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DC030-A449-4479-9A47-D4DBCEB56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695F9-6F67-44DC-BD12-892D542D3881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0A278-1D30-4182-B9BD-628FF9653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B4B35-ABB3-499A-B54F-7127B5B45AF1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28E5A-4FC1-4BE4-A416-98CD1C7B6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70D32-ADA1-4130-ACEE-5E1DA51840D0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0A914-5585-49EC-8704-56472870A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D233D-2312-4571-A0E4-0F3EE88AA26E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8281E-025B-4773-829D-305E8281D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9" name="Рисунок 7" descr="0_75c96_b715e7d3_XL.jpe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 bwMode="auto">
          <a:xfrm>
            <a:off x="71438" y="71438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826BCD-81BA-4ACC-B76D-B82BEACF7313}" type="datetimeFigureOut">
              <a:rPr lang="ru-RU"/>
              <a:pPr>
                <a:defRPr/>
              </a:pPr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corowina.ucoz.com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slow">
    <p:zoom dir="in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714375" y="2214563"/>
            <a:ext cx="8062913" cy="2808287"/>
          </a:xfrm>
        </p:spPr>
        <p:txBody>
          <a:bodyPr/>
          <a:lstStyle/>
          <a:p>
            <a:endParaRPr lang="ru-RU" smtClean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750" y="3933825"/>
            <a:ext cx="8208963" cy="2519363"/>
          </a:xfrm>
        </p:spPr>
        <p:txBody>
          <a:bodyPr/>
          <a:lstStyle/>
          <a:p>
            <a:endParaRPr lang="ru-RU" sz="2400" smtClean="0">
              <a:solidFill>
                <a:srgbClr val="C00000"/>
              </a:solidFill>
              <a:latin typeface="Monotype Corsiva" pitchFamily="66" charset="0"/>
            </a:endParaRPr>
          </a:p>
          <a:p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(краткая презентация для родителей)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1000125" y="1214438"/>
            <a:ext cx="7643813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</a:p>
          <a:p>
            <a:pPr algn="ctr"/>
            <a:r>
              <a:rPr lang="ru-RU" sz="32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</a:p>
          <a:p>
            <a:pPr algn="ctr"/>
            <a:r>
              <a:rPr lang="ru-RU" sz="32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МБДОУ - детский сад «Экият» Тукаевского муниципального района Республики Татарстан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1785938" y="571500"/>
            <a:ext cx="7072312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Обязательная часть образовательной программы</a:t>
            </a:r>
            <a:endParaRPr lang="ru-RU" sz="2400" b="1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 должны обеспечивать всестороннее развитие личности во всех образовательных областях</a:t>
            </a:r>
          </a:p>
        </p:txBody>
      </p:sp>
      <p:sp>
        <p:nvSpPr>
          <p:cNvPr id="3" name="Овал 2"/>
          <p:cNvSpPr/>
          <p:nvPr/>
        </p:nvSpPr>
        <p:spPr>
          <a:xfrm>
            <a:off x="3428992" y="3071810"/>
            <a:ext cx="2500330" cy="250033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Всестороннее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2643182"/>
            <a:ext cx="2286016" cy="1428760"/>
          </a:xfrm>
          <a:prstGeom prst="roundRect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4786322"/>
            <a:ext cx="2143140" cy="1343028"/>
          </a:xfrm>
          <a:prstGeom prst="roundRect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00826" y="4714884"/>
            <a:ext cx="2286016" cy="1357322"/>
          </a:xfrm>
          <a:prstGeom prst="roundRect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Непосредственно-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57950" y="2643182"/>
            <a:ext cx="2286016" cy="1357322"/>
          </a:xfrm>
          <a:prstGeom prst="roundRect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взрослого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детей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верх 7"/>
          <p:cNvSpPr/>
          <p:nvPr/>
        </p:nvSpPr>
        <p:spPr>
          <a:xfrm rot="7283308">
            <a:off x="3087552" y="2901380"/>
            <a:ext cx="484632" cy="978408"/>
          </a:xfrm>
          <a:prstGeom prst="upArrow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4174570">
            <a:off x="2946371" y="4743959"/>
            <a:ext cx="484632" cy="978408"/>
          </a:xfrm>
          <a:prstGeom prst="upArrow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14275239">
            <a:off x="5730141" y="2904860"/>
            <a:ext cx="484632" cy="978408"/>
          </a:xfrm>
          <a:prstGeom prst="upArrow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7919050">
            <a:off x="5803867" y="4815761"/>
            <a:ext cx="484632" cy="978408"/>
          </a:xfrm>
          <a:prstGeom prst="upArrow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2"/>
          <p:cNvSpPr>
            <a:spLocks noChangeArrowheads="1"/>
          </p:cNvSpPr>
          <p:nvPr/>
        </p:nvSpPr>
        <p:spPr bwMode="auto">
          <a:xfrm>
            <a:off x="4452938" y="3244850"/>
            <a:ext cx="238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4452938" y="3244850"/>
            <a:ext cx="238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24579" name="Прямоугольник 6"/>
          <p:cNvSpPr>
            <a:spLocks noChangeArrowheads="1"/>
          </p:cNvSpPr>
          <p:nvPr/>
        </p:nvSpPr>
        <p:spPr bwMode="auto">
          <a:xfrm>
            <a:off x="2143125" y="571500"/>
            <a:ext cx="63579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</a:p>
        </p:txBody>
      </p:sp>
      <p:sp>
        <p:nvSpPr>
          <p:cNvPr id="24580" name="Прямоугольник 7"/>
          <p:cNvSpPr>
            <a:spLocks noChangeArrowheads="1"/>
          </p:cNvSpPr>
          <p:nvPr/>
        </p:nvSpPr>
        <p:spPr bwMode="auto">
          <a:xfrm>
            <a:off x="571500" y="1785938"/>
            <a:ext cx="835818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43250" y="3714750"/>
            <a:ext cx="2857500" cy="914400"/>
          </a:xfrm>
          <a:prstGeom prst="roundRect">
            <a:avLst/>
          </a:prstGeom>
          <a:solidFill>
            <a:srgbClr val="11FBBE"/>
          </a:solidFill>
          <a:ln>
            <a:solidFill>
              <a:srgbClr val="11FB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00100" y="5143512"/>
            <a:ext cx="3357586" cy="914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4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000628" y="5143512"/>
            <a:ext cx="3429024" cy="914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endParaRPr lang="ru-RU" sz="24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786438" y="4643438"/>
            <a:ext cx="714375" cy="571500"/>
          </a:xfrm>
          <a:prstGeom prst="straightConnector1">
            <a:avLst/>
          </a:prstGeom>
          <a:ln>
            <a:solidFill>
              <a:srgbClr val="17019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2643188" y="4643438"/>
            <a:ext cx="857250" cy="642937"/>
          </a:xfrm>
          <a:prstGeom prst="straightConnector1">
            <a:avLst/>
          </a:prstGeom>
          <a:ln>
            <a:solidFill>
              <a:srgbClr val="17019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357313" y="0"/>
            <a:ext cx="7543800" cy="1581150"/>
          </a:xfrm>
        </p:spPr>
        <p:txBody>
          <a:bodyPr/>
          <a:lstStyle/>
          <a:p>
            <a:r>
              <a:rPr lang="ru-RU" sz="2800" b="1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Требования к развивающей предметно-пространственной среде</a:t>
            </a:r>
          </a:p>
        </p:txBody>
      </p:sp>
      <p:sp>
        <p:nvSpPr>
          <p:cNvPr id="25602" name="Прямоугольник 5"/>
          <p:cNvSpPr>
            <a:spLocks noChangeArrowheads="1"/>
          </p:cNvSpPr>
          <p:nvPr/>
        </p:nvSpPr>
        <p:spPr bwMode="auto">
          <a:xfrm>
            <a:off x="1285875" y="1785938"/>
            <a:ext cx="607218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Полифункциональность </a:t>
            </a:r>
          </a:p>
          <a:p>
            <a:r>
              <a:rPr lang="ru-RU" sz="28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Вариативность </a:t>
            </a:r>
          </a:p>
          <a:p>
            <a:r>
              <a:rPr lang="ru-RU" sz="28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Доступность </a:t>
            </a:r>
          </a:p>
          <a:p>
            <a:r>
              <a:rPr lang="ru-RU" sz="28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Безопасность </a:t>
            </a:r>
          </a:p>
          <a:p>
            <a:r>
              <a:rPr lang="ru-RU" sz="28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Трансформируемость </a:t>
            </a:r>
          </a:p>
          <a:p>
            <a:r>
              <a:rPr lang="ru-RU" sz="28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Содержательно-насыщенност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914400" y="428625"/>
            <a:ext cx="8229600" cy="1143000"/>
          </a:xfrm>
        </p:spPr>
        <p:txBody>
          <a:bodyPr/>
          <a:lstStyle/>
          <a:p>
            <a:r>
              <a:rPr lang="ru-RU" sz="2800" b="1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Система взаимодействия с родителями включает:</a:t>
            </a:r>
          </a:p>
        </p:txBody>
      </p:sp>
      <p:sp>
        <p:nvSpPr>
          <p:cNvPr id="26626" name="Прямоугольник 3"/>
          <p:cNvSpPr>
            <a:spLocks noChangeArrowheads="1"/>
          </p:cNvSpPr>
          <p:nvPr/>
        </p:nvSpPr>
        <p:spPr bwMode="auto">
          <a:xfrm>
            <a:off x="785813" y="1785938"/>
            <a:ext cx="81438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ознакомление родителей с результатами работы ДОУ; </a:t>
            </a:r>
          </a:p>
          <a:p>
            <a:r>
              <a:rPr lang="ru-RU" sz="24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ознакомление родителей с содержанием работы ДОУ, направленной на физическое, психическое и социальное развитие ребенка; </a:t>
            </a:r>
          </a:p>
          <a:p>
            <a:r>
              <a:rPr lang="ru-RU" sz="24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участие в составлении планов: спортивных и культурно-массовых мероприятий, работы родительского комитета целенаправленную работу, пропагандирующую общественное дошкольное воспитание в его разных формах; </a:t>
            </a:r>
          </a:p>
          <a:p>
            <a:r>
              <a:rPr lang="ru-RU" sz="240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4"/>
          <p:cNvSpPr>
            <a:spLocks noChangeArrowheads="1"/>
          </p:cNvSpPr>
          <p:nvPr/>
        </p:nvSpPr>
        <p:spPr bwMode="auto">
          <a:xfrm>
            <a:off x="2071688" y="428625"/>
            <a:ext cx="63579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Целевые  ориентиры на этапе завершения дошкольного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2938" y="1285875"/>
            <a:ext cx="8501062" cy="5395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Модель выпускника ДОУ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311FB"/>
                </a:solidFill>
                <a:latin typeface="Times New Roman" pitchFamily="18" charset="0"/>
                <a:cs typeface="Times New Roman" pitchFamily="18" charset="0"/>
              </a:rPr>
              <a:t>- Владеет основными культурными способами деятельности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Проявляет инициативу и самостоятельность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Положительно относится к миру, к людям, самому себе, участвует в совместных играх, способен договариваться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Адекватно проявляет свои чувства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Владеет разными формами и видами игр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311FB"/>
                </a:solidFill>
                <a:latin typeface="Times New Roman" pitchFamily="18" charset="0"/>
                <a:cs typeface="Times New Roman" pitchFamily="18" charset="0"/>
              </a:rPr>
              <a:t>- Хорошо владеет устной речью, может выражать свои мысли и желания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Развита мелкая моторика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Способен к волевым усилиям , может следовать социальным нормам поведения в различных видах деятельности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Соблюдает правила безопасного поведения и личной гигиены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- Проявляет любознательность, интересуется причинно-следственными связями, склонен наблюдать , экспериментировать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Обладает начальными знаниями о себе, природном и социальном мире, в котором живет.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500063" y="2500313"/>
            <a:ext cx="8229600" cy="941387"/>
          </a:xfrm>
        </p:spPr>
        <p:txBody>
          <a:bodyPr/>
          <a:lstStyle/>
          <a:p>
            <a:r>
              <a:rPr lang="ru-RU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УВАЖАЕМЫЕ РОДИТЕЛИ! </a:t>
            </a:r>
            <a:br>
              <a:rPr lang="ru-RU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solidFill>
                  <a:srgbClr val="C311FB"/>
                </a:solidFill>
                <a:latin typeface="Times New Roman" pitchFamily="18" charset="0"/>
                <a:cs typeface="Times New Roman" pitchFamily="18" charset="0"/>
              </a:rPr>
              <a:t>СПАСИБО ЧТО ВЫ С НАМИ!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2"/>
          <p:cNvSpPr>
            <a:spLocks noChangeArrowheads="1"/>
          </p:cNvSpPr>
          <p:nvPr/>
        </p:nvSpPr>
        <p:spPr bwMode="auto">
          <a:xfrm>
            <a:off x="1857375" y="357188"/>
            <a:ext cx="6715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Модель основной образовательной программы МБДОУ – детский сад «Экият»</a:t>
            </a:r>
          </a:p>
        </p:txBody>
      </p:sp>
      <p:sp>
        <p:nvSpPr>
          <p:cNvPr id="4" name="Блок-схема: узел 3"/>
          <p:cNvSpPr/>
          <p:nvPr/>
        </p:nvSpPr>
        <p:spPr>
          <a:xfrm>
            <a:off x="2714625" y="2571750"/>
            <a:ext cx="4071938" cy="4071938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ОБРАЗОВАТЕЛЬНЫЙ ПРОЦЕСС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направление развития и образования детей (образовательные области).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625" y="2143125"/>
            <a:ext cx="2071688" cy="1143000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43688" y="2143125"/>
            <a:ext cx="2143125" cy="1071563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Художествено-эстетическое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развитие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15188" y="4643438"/>
            <a:ext cx="1714500" cy="1143000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313" y="4643438"/>
            <a:ext cx="2071687" cy="1214437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875" y="1285875"/>
            <a:ext cx="2214563" cy="928688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8" name="Прямоугольник 10"/>
          <p:cNvSpPr>
            <a:spLocks noChangeArrowheads="1"/>
          </p:cNvSpPr>
          <p:nvPr/>
        </p:nvSpPr>
        <p:spPr bwMode="auto">
          <a:xfrm>
            <a:off x="7500938" y="4857750"/>
            <a:ext cx="1231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15369" name="Прямоугольник 11"/>
          <p:cNvSpPr>
            <a:spLocks noChangeArrowheads="1"/>
          </p:cNvSpPr>
          <p:nvPr/>
        </p:nvSpPr>
        <p:spPr bwMode="auto">
          <a:xfrm>
            <a:off x="3563938" y="1196975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2214563" y="5000625"/>
            <a:ext cx="785812" cy="4841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967821">
            <a:off x="2538413" y="2717800"/>
            <a:ext cx="842962" cy="4841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 rot="20044633">
            <a:off x="6070600" y="2678113"/>
            <a:ext cx="704850" cy="48418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4385469" y="2186781"/>
            <a:ext cx="571500" cy="4841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6572250" y="4929188"/>
            <a:ext cx="763588" cy="48418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5"/>
          <p:cNvSpPr>
            <a:spLocks noChangeArrowheads="1"/>
          </p:cNvSpPr>
          <p:nvPr/>
        </p:nvSpPr>
        <p:spPr bwMode="auto">
          <a:xfrm>
            <a:off x="1714500" y="500063"/>
            <a:ext cx="7213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состоит: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4438" y="1428750"/>
            <a:ext cx="3500437" cy="2643188"/>
          </a:xfrm>
          <a:prstGeom prst="round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ОБЯЗАТЕЛЬНАЯ ЧАСТЬ: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МБДОУ с учётом Примерной основной образовательной программы дошкольного образования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 под редакцией Н. Е.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Т.С. Комаровой, М.А.Васильевой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43500" y="3571875"/>
            <a:ext cx="3500438" cy="2771775"/>
          </a:xfrm>
          <a:prstGeom prst="roundRect">
            <a:avLst/>
          </a:prstGeom>
          <a:solidFill>
            <a:srgbClr val="CC40A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ВАРИАТИВНАЯ ЧАСТЬ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формируемая участниками образовательного процесса Региональная программа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Р.К.; УМК «Изучаем русский язык» и др.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5500688" y="1357313"/>
            <a:ext cx="3000375" cy="2143125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31%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500188" y="4143375"/>
            <a:ext cx="2857500" cy="2143125"/>
          </a:xfrm>
          <a:prstGeom prst="downArrow">
            <a:avLst/>
          </a:prstGeom>
          <a:solidFill>
            <a:srgbClr val="CC40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69%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7"/>
          <p:cNvSpPr>
            <a:spLocks noChangeArrowheads="1"/>
          </p:cNvSpPr>
          <p:nvPr/>
        </p:nvSpPr>
        <p:spPr bwMode="auto">
          <a:xfrm>
            <a:off x="1857375" y="500063"/>
            <a:ext cx="6929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Образовательные области:</a:t>
            </a:r>
          </a:p>
        </p:txBody>
      </p:sp>
      <p:sp>
        <p:nvSpPr>
          <p:cNvPr id="17410" name="Прямоугольник 8"/>
          <p:cNvSpPr>
            <a:spLocks noChangeArrowheads="1"/>
          </p:cNvSpPr>
          <p:nvPr/>
        </p:nvSpPr>
        <p:spPr bwMode="auto">
          <a:xfrm>
            <a:off x="571500" y="1571625"/>
            <a:ext cx="8286750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  <p:sp>
        <p:nvSpPr>
          <p:cNvPr id="17411" name="Прямоугольник 9"/>
          <p:cNvSpPr>
            <a:spLocks noChangeArrowheads="1"/>
          </p:cNvSpPr>
          <p:nvPr/>
        </p:nvSpPr>
        <p:spPr bwMode="auto">
          <a:xfrm>
            <a:off x="2857500" y="1143000"/>
            <a:ext cx="4478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611188" y="714375"/>
            <a:ext cx="8532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  <a:latin typeface="Arial Black" pitchFamily="34" charset="0"/>
              </a:rPr>
              <a:t>                     </a:t>
            </a:r>
            <a:endParaRPr lang="ru-RU" sz="200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1000125" y="1428750"/>
            <a:ext cx="7572375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2214563" y="500063"/>
            <a:ext cx="6000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679450" y="1071563"/>
            <a:ext cx="803592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q"/>
            </a:pPr>
            <a:endParaRPr lang="ru-RU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 направленных на развитие таких физических качеств, как координация и гиб способствующих правильному формированию опорно-двигательной системы орган развитию равновесия, координации движения, крупной и мелкой моторики обеих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 правилами; становление целенаправленности и саморегуляции в двигательной с становление ценностей здорового образа жизни, овладение его элементарными нор и правилами (воспитании, двигательном режиме, закаливании, при формировании полезных привычек и др.).</a:t>
            </a:r>
            <a:endParaRPr lang="ru-RU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2214563" y="357188"/>
            <a:ext cx="5786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endParaRPr lang="ru-RU" sz="2800" b="1" i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6"/>
          <p:cNvSpPr>
            <a:spLocks noChangeArrowheads="1"/>
          </p:cNvSpPr>
          <p:nvPr/>
        </p:nvSpPr>
        <p:spPr bwMode="auto">
          <a:xfrm>
            <a:off x="642938" y="1643063"/>
            <a:ext cx="7929562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Речевое развитие включает владение речью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- как средством общения и культуры;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- обогащение активного словаря;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- развитие связно грамматически правильной диалогической и монологической речи развитие речевого творчества;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- развитие звуковой и интонационной культуры речи, фонематического слуха;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- 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- формирование звуковой аналитик синтетической активности как предпосылки обучения грамоте.</a:t>
            </a:r>
          </a:p>
        </p:txBody>
      </p:sp>
      <p:sp>
        <p:nvSpPr>
          <p:cNvPr id="20482" name="Прямоугольник 9"/>
          <p:cNvSpPr>
            <a:spLocks noChangeArrowheads="1"/>
          </p:cNvSpPr>
          <p:nvPr/>
        </p:nvSpPr>
        <p:spPr bwMode="auto">
          <a:xfrm>
            <a:off x="3214688" y="571500"/>
            <a:ext cx="34750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endParaRPr lang="ru-RU" sz="3200" b="1" i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2357438" y="714375"/>
            <a:ext cx="642937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1714500" y="642938"/>
            <a:ext cx="67865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 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285875" y="3500438"/>
            <a:ext cx="3071813" cy="2000250"/>
          </a:xfrm>
          <a:prstGeom prst="downArrowCallou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5214938" y="3500438"/>
            <a:ext cx="3000375" cy="2000250"/>
          </a:xfrm>
          <a:prstGeom prst="downArrowCallou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2"/>
          <p:cNvSpPr>
            <a:spLocks noChangeArrowheads="1"/>
          </p:cNvSpPr>
          <p:nvPr/>
        </p:nvSpPr>
        <p:spPr bwMode="auto">
          <a:xfrm>
            <a:off x="1071563" y="2786063"/>
            <a:ext cx="238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solidFill>
                <a:srgbClr val="C00000"/>
              </a:solidFill>
              <a:latin typeface="Arial Black" pitchFamily="34" charset="0"/>
            </a:endParaRPr>
          </a:p>
          <a:p>
            <a:endParaRPr lang="ru-RU">
              <a:solidFill>
                <a:srgbClr val="C00000"/>
              </a:solidFill>
              <a:latin typeface="Arial Black" pitchFamily="34" charset="0"/>
            </a:endParaRPr>
          </a:p>
          <a:p>
            <a:endParaRPr lang="ru-RU">
              <a:latin typeface="Arial Black" pitchFamily="34" charset="0"/>
            </a:endParaRPr>
          </a:p>
          <a:p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571500" y="2714625"/>
            <a:ext cx="78200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Кадровые 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Воспитатель - первой квалификационной категории. Требование: обладать основными компетенциями, необходимыми для развития детей. Учебно-вспомогательный персонал соответствие действующим квалификационным характеристикам.</a:t>
            </a:r>
            <a:endParaRPr lang="ru-RU" sz="1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1643063" y="357188"/>
            <a:ext cx="7185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программы:</a:t>
            </a:r>
          </a:p>
        </p:txBody>
      </p:sp>
      <p:sp>
        <p:nvSpPr>
          <p:cNvPr id="22532" name="Прямоугольник 9"/>
          <p:cNvSpPr>
            <a:spLocks noChangeArrowheads="1"/>
          </p:cNvSpPr>
          <p:nvPr/>
        </p:nvSpPr>
        <p:spPr bwMode="auto">
          <a:xfrm>
            <a:off x="571500" y="1428750"/>
            <a:ext cx="72866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Материально-технические 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- Соответствие санитарным нормам, правилам пожарной безопасности, возрастным и индивидуальным особенностям детей 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– Группа имеет пространственную среду, оборудование, учебные комплекты в соответствии с возрастом детей</a:t>
            </a:r>
          </a:p>
        </p:txBody>
      </p:sp>
      <p:sp>
        <p:nvSpPr>
          <p:cNvPr id="22533" name="Прямоугольник 10"/>
          <p:cNvSpPr>
            <a:spLocks noChangeArrowheads="1"/>
          </p:cNvSpPr>
          <p:nvPr/>
        </p:nvSpPr>
        <p:spPr bwMode="auto">
          <a:xfrm>
            <a:off x="500063" y="3714750"/>
            <a:ext cx="83581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Психолого-педагогические 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-Уважение к человеческому достоинству детей, формирование и поддержка их положительной самооценки -Использование форм и методов работы, соответствующих возрасту, индивидуальным особенностям -Построение образовательной деятельности на основе взаимодействия взрослых и детей -Поддержка родителей( законных представителей)в воспитании детей, охране и укреплении их здоровья, вовлечение непосредственно в образовательную деятельность -Возможность выбора детьми видов деятельности , общения </a:t>
            </a:r>
          </a:p>
        </p:txBody>
      </p:sp>
      <p:sp>
        <p:nvSpPr>
          <p:cNvPr id="22534" name="Прямоугольник 11"/>
          <p:cNvSpPr>
            <a:spLocks noChangeArrowheads="1"/>
          </p:cNvSpPr>
          <p:nvPr/>
        </p:nvSpPr>
        <p:spPr bwMode="auto">
          <a:xfrm>
            <a:off x="500063" y="5500688"/>
            <a:ext cx="7715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Финансовые 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-Финансовое обеспечениеДОУ обеспечивает возможность выполнения требований ФГОСДО -Гарантия бесплатного дошкольного образования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889</Words>
  <Application>Microsoft Office PowerPoint</Application>
  <PresentationFormat>Экран (4:3)</PresentationFormat>
  <Paragraphs>108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15</vt:i4>
      </vt:variant>
    </vt:vector>
  </HeadingPairs>
  <TitlesOfParts>
    <vt:vector size="33" baseType="lpstr">
      <vt:lpstr>Calibri</vt:lpstr>
      <vt:lpstr>Arial</vt:lpstr>
      <vt:lpstr>Times New Roman</vt:lpstr>
      <vt:lpstr>Monotype Corsiva</vt:lpstr>
      <vt:lpstr>Arial Black</vt:lpstr>
      <vt:lpstr>Wingdings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Требования к развивающей предметно-пространственной среде</vt:lpstr>
      <vt:lpstr>Система взаимодействия с родителями включает:</vt:lpstr>
      <vt:lpstr>Слайд 14</vt:lpstr>
      <vt:lpstr>УВАЖАЕМЫЕ РОДИТЕЛИ!   СПАСИБО ЧТО ВЫ С НАМИ!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МЭЛТ</cp:lastModifiedBy>
  <cp:revision>36</cp:revision>
  <dcterms:created xsi:type="dcterms:W3CDTF">2013-01-06T18:32:13Z</dcterms:created>
  <dcterms:modified xsi:type="dcterms:W3CDTF">2021-10-08T08:29:53Z</dcterms:modified>
</cp:coreProperties>
</file>